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320DAD5-4042-4ABB-9433-8D681853C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6358811F-E08C-41A5-B1F9-2204FDF35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D0CA20A-D295-46B7-9E4C-87E984224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2C26E51-0165-46CD-8446-42A14C47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1A40FF-7A15-4D73-9AEC-F065D1E39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530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77C1F6-A1D7-44D5-BF33-524E7B9DF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05E184F-B427-4BD7-B697-86F47FE34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B03E8AB-8632-41B3-A886-E7A5D9A6A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5540558-C859-45E3-99E7-F30FE69A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8E8EB76-6EDA-4089-8AC8-8D6CE767C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4160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E0AC1653-29D6-40DF-9CB5-718817CE3D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963D32E-3718-43C0-B3D1-5AAC94ACF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38E1F8D-3D82-4BDD-BC15-CB030E634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3E3E033-7DA0-492B-B718-BBF5A010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AE4173D-7B2F-47B3-B944-9A40BAA94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8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75550F-3E08-4575-92EE-DD3368861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56553BC-3F1C-4EB2-AA32-01CC9CEB5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664E0F9-FCC5-451B-B642-5B2F60879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394C6CB-E287-429B-A04A-B0896F205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B6C9C42-3332-47F5-ABE3-A836BCD54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322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667523A-7CCA-460B-98CD-33F67A04F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BE034FD2-12C5-4246-9936-3D2FAF11AF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A64C8E9-2549-4F42-9A1D-98911672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A7FE86-2276-487A-8D88-088E2092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4049F4E-482F-426E-BA62-230A89B8D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2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E9A23A-F4EA-44D0-9BE9-B3746045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2A403A-464A-4A1E-A045-94692FD7A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E3EFBD4-FC9A-4AE9-886B-58BF0854F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54B7C0F-679F-4EE1-B794-14C29F050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4E9C1E6-0B1F-4D55-AD12-1358A3655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AE3F114-E2A1-4970-A388-0AE3861B7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589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8655D7-500E-4BFA-9DAC-C9575239B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67B459F-6D2F-449C-8F2B-CBA73BBEF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5F55D83-3368-483A-B350-5A7DDF655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5465B9AD-6957-4614-BD86-49ABF9B11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3D7C3932-8E18-442B-96AB-E1648F8BF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77D3F54C-5071-4DBC-8844-5B3850E8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67E7978B-0F00-40F7-BE9C-F5E0F286C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686DF81-7429-4852-9B97-686527D38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912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9D9CB5-34EE-41BC-A2C5-CA744E270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83E44A7-224E-458C-81AE-FC6B04C5A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D096D8B-9FCD-4C08-8E8C-8E50E315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B30F3C25-15F7-4FFB-8984-F83B3795E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5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C5145471-121F-4EFA-AA80-F5F449181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E75B1FFD-8DCC-4EDB-BEB0-F23A3A389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2F6BB6AD-99DE-4144-92DA-062CF749B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655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66420FE-9674-4470-9B81-A034761C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B33C894-8861-42E0-A2AB-84635AC20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2E9E061-8907-40FC-B020-934CA477A8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C445196-E3BE-4C7F-A6B8-FBED0ED35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BF11BDE-FA9C-4CAF-9A83-B017B1BD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7F288F-5C7D-4724-BBD7-A935A55E6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923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DA0001B-0294-4899-9877-D9E726764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38F2C42D-7533-4804-B9ED-F45781ED6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833E258-B331-4154-8FEE-51BAA3FF8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820FE60-9EE0-4310-8409-0B4CECCE4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F0BC916-8FF0-44A7-AD03-CB0B82D2B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CC94490-1652-4644-A2D5-2A0C31AF2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742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B7388EC-82B3-4A53-9B86-07D1AD66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E6EA4C0-6289-4BE9-833A-4B2C3EF56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2DA7514-E5E5-4A72-8C37-EFDBCD8D1C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C30EE-4983-46DC-9E49-BE100E97C283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063A52-217F-432E-A9EB-3D0E4187C1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8D865B2-A5FD-4485-A684-E29E0CF35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B1BF9-6BCF-44E7-AC9E-643DD6FCD27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810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>
            <a:extLst>
              <a:ext uri="{FF2B5EF4-FFF2-40B4-BE49-F238E27FC236}">
                <a16:creationId xmlns:a16="http://schemas.microsoft.com/office/drawing/2014/main" id="{BD2116C0-1761-4DB8-A0EC-ED45BB7F2422}"/>
              </a:ext>
            </a:extLst>
          </p:cNvPr>
          <p:cNvSpPr/>
          <p:nvPr/>
        </p:nvSpPr>
        <p:spPr>
          <a:xfrm>
            <a:off x="1999185" y="2715030"/>
            <a:ext cx="6456326" cy="16051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E2163723-9574-43AB-AB2C-80BC4CC49A27}"/>
              </a:ext>
            </a:extLst>
          </p:cNvPr>
          <p:cNvSpPr txBox="1"/>
          <p:nvPr/>
        </p:nvSpPr>
        <p:spPr>
          <a:xfrm>
            <a:off x="1955640" y="2988006"/>
            <a:ext cx="690627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Arany János</a:t>
            </a:r>
            <a:r>
              <a:rPr lang="hu-HU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,</a:t>
            </a:r>
          </a:p>
          <a:p>
            <a:r>
              <a:rPr lang="hu-HU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Íródott 1861-ben Budapesten,</a:t>
            </a:r>
          </a:p>
          <a:p>
            <a:r>
              <a:rPr lang="hu-HU" dirty="0">
                <a:latin typeface="Courier New" panose="02070309020205020404" pitchFamily="49" charset="0"/>
                <a:ea typeface="Adobe Ming Std L" panose="02020300000000000000" pitchFamily="18" charset="-128"/>
                <a:cs typeface="Courier New" panose="02070309020205020404" pitchFamily="49" charset="0"/>
              </a:rPr>
              <a:t>Arany okító, és összegző jellegű ars poétikája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1647DDF9-A42B-426E-B2D4-2999E4BA866D}"/>
              </a:ext>
            </a:extLst>
          </p:cNvPr>
          <p:cNvSpPr txBox="1"/>
          <p:nvPr/>
        </p:nvSpPr>
        <p:spPr>
          <a:xfrm>
            <a:off x="2071756" y="2093855"/>
            <a:ext cx="83867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000" b="1" dirty="0" err="1">
                <a:latin typeface="Century Gothic" panose="020B0502020202020204" pitchFamily="34" charset="0"/>
              </a:rPr>
              <a:t>Vojtina</a:t>
            </a:r>
            <a:r>
              <a:rPr lang="hu-HU" sz="6000" b="1" dirty="0">
                <a:latin typeface="Century Gothic" panose="020B0502020202020204" pitchFamily="34" charset="0"/>
              </a:rPr>
              <a:t> ars poétikája</a:t>
            </a:r>
          </a:p>
        </p:txBody>
      </p:sp>
    </p:spTree>
    <p:extLst>
      <p:ext uri="{BB962C8B-B14F-4D97-AF65-F5344CB8AC3E}">
        <p14:creationId xmlns:p14="http://schemas.microsoft.com/office/powerpoint/2010/main" val="408391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Kép 23">
            <a:extLst>
              <a:ext uri="{FF2B5EF4-FFF2-40B4-BE49-F238E27FC236}">
                <a16:creationId xmlns:a16="http://schemas.microsoft.com/office/drawing/2014/main" id="{C946D869-A01F-438D-9B10-FBE66D1A39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86" y="1208718"/>
            <a:ext cx="3062984" cy="4812713"/>
          </a:xfrm>
          <a:prstGeom prst="rect">
            <a:avLst/>
          </a:prstGeom>
        </p:spPr>
      </p:pic>
      <p:sp>
        <p:nvSpPr>
          <p:cNvPr id="22" name="Téglalap 21">
            <a:extLst>
              <a:ext uri="{FF2B5EF4-FFF2-40B4-BE49-F238E27FC236}">
                <a16:creationId xmlns:a16="http://schemas.microsoft.com/office/drawing/2014/main" id="{CB21DD1E-BF17-4293-BAA6-CEF99006F4D5}"/>
              </a:ext>
            </a:extLst>
          </p:cNvPr>
          <p:cNvSpPr/>
          <p:nvPr/>
        </p:nvSpPr>
        <p:spPr>
          <a:xfrm>
            <a:off x="545064" y="800847"/>
            <a:ext cx="4159457" cy="443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dirty="0"/>
          </a:p>
        </p:txBody>
      </p:sp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474" y="1609857"/>
            <a:ext cx="2474517" cy="4812713"/>
          </a:xfrm>
        </p:spPr>
        <p:txBody>
          <a:bodyPr>
            <a:normAutofit lnSpcReduction="10000"/>
          </a:bodyPr>
          <a:lstStyle/>
          <a:p>
            <a:r>
              <a:rPr lang="hu-HU" b="1" dirty="0">
                <a:latin typeface="Century Gothic" panose="020B0502020202020204" pitchFamily="34" charset="0"/>
                <a:cs typeface="Courier New" panose="02070309020205020404" pitchFamily="49" charset="0"/>
              </a:rPr>
              <a:t>1861, Pest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Ekkor Arany 44 éves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Egy éve él Pesten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A Kisfaludy Társaság igazgatója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Elindítja a Szépirodalmi Figyelőt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Bekapcsolódik a pesti irodalmi életbe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Ebben az évben levelezik </a:t>
            </a:r>
            <a:r>
              <a:rPr lang="hu-HU" dirty="0" err="1">
                <a:latin typeface="Century Gothic" panose="020B0502020202020204" pitchFamily="34" charset="0"/>
                <a:cs typeface="Courier New" panose="02070309020205020404" pitchFamily="49" charset="0"/>
              </a:rPr>
              <a:t>Madáchcsal</a:t>
            </a: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 az ember tragédiája kapcsán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  <a:cs typeface="Courier New" panose="02070309020205020404" pitchFamily="49" charset="0"/>
              </a:rPr>
              <a:t>A Magyar Tudományos akadémia tagja</a:t>
            </a:r>
          </a:p>
          <a:p>
            <a:endParaRPr lang="hu-HU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entury Gothic" panose="020B0502020202020204" pitchFamily="34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2" y="435430"/>
            <a:ext cx="3932237" cy="56424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Hol s mikor íródott? 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D217D7C2-2595-47E1-99E8-F07B5565011F}"/>
              </a:ext>
            </a:extLst>
          </p:cNvPr>
          <p:cNvSpPr/>
          <p:nvPr/>
        </p:nvSpPr>
        <p:spPr>
          <a:xfrm>
            <a:off x="3265176" y="4392814"/>
            <a:ext cx="2637393" cy="715052"/>
          </a:xfrm>
          <a:prstGeom prst="rect">
            <a:avLst/>
          </a:prstGeom>
          <a:solidFill>
            <a:srgbClr val="FFFF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/>
          </a:p>
        </p:txBody>
      </p:sp>
      <p:pic>
        <p:nvPicPr>
          <p:cNvPr id="26" name="Kép 25">
            <a:extLst>
              <a:ext uri="{FF2B5EF4-FFF2-40B4-BE49-F238E27FC236}">
                <a16:creationId xmlns:a16="http://schemas.microsoft.com/office/drawing/2014/main" id="{0D608333-A852-414E-B198-5C2B7F6678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278" y="837059"/>
            <a:ext cx="5527005" cy="5183882"/>
          </a:xfrm>
          <a:prstGeom prst="rect">
            <a:avLst/>
          </a:prstGeom>
        </p:spPr>
      </p:pic>
      <p:sp>
        <p:nvSpPr>
          <p:cNvPr id="27" name="Téglalap 26">
            <a:extLst>
              <a:ext uri="{FF2B5EF4-FFF2-40B4-BE49-F238E27FC236}">
                <a16:creationId xmlns:a16="http://schemas.microsoft.com/office/drawing/2014/main" id="{A5261E28-8BAD-40DE-9C1F-CCDDAC21DCB8}"/>
              </a:ext>
            </a:extLst>
          </p:cNvPr>
          <p:cNvSpPr/>
          <p:nvPr/>
        </p:nvSpPr>
        <p:spPr>
          <a:xfrm>
            <a:off x="8706665" y="5274364"/>
            <a:ext cx="3088618" cy="553251"/>
          </a:xfrm>
          <a:prstGeom prst="rect">
            <a:avLst/>
          </a:prstGeom>
          <a:solidFill>
            <a:srgbClr val="FFFF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/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CCE170A8-DB41-437F-B53F-232A7D1E595E}"/>
              </a:ext>
            </a:extLst>
          </p:cNvPr>
          <p:cNvSpPr txBox="1"/>
          <p:nvPr/>
        </p:nvSpPr>
        <p:spPr>
          <a:xfrm>
            <a:off x="3044914" y="4457952"/>
            <a:ext cx="28257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Ekkoriban Arany </a:t>
            </a:r>
          </a:p>
          <a:p>
            <a:pPr algn="r"/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így nézett ki</a:t>
            </a:r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EB1A74F4-FE0E-4E5F-B88B-939C3A6486E3}"/>
              </a:ext>
            </a:extLst>
          </p:cNvPr>
          <p:cNvSpPr txBox="1"/>
          <p:nvPr/>
        </p:nvSpPr>
        <p:spPr>
          <a:xfrm>
            <a:off x="8486026" y="5381712"/>
            <a:ext cx="33092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Budapest pedig így</a:t>
            </a:r>
          </a:p>
        </p:txBody>
      </p:sp>
    </p:spTree>
    <p:extLst>
      <p:ext uri="{BB962C8B-B14F-4D97-AF65-F5344CB8AC3E}">
        <p14:creationId xmlns:p14="http://schemas.microsoft.com/office/powerpoint/2010/main" val="4138429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6" grpId="0"/>
      <p:bldP spid="4" grpId="0"/>
      <p:bldP spid="20" grpId="0" animBg="1"/>
      <p:bldP spid="27" grpId="0" animBg="1"/>
      <p:bldP spid="2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ép 10">
            <a:extLst>
              <a:ext uri="{FF2B5EF4-FFF2-40B4-BE49-F238E27FC236}">
                <a16:creationId xmlns:a16="http://schemas.microsoft.com/office/drawing/2014/main" id="{404BEE52-DD01-4364-8C10-9006264AE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119" y="1338851"/>
            <a:ext cx="6151378" cy="4668675"/>
          </a:xfrm>
          <a:prstGeom prst="rect">
            <a:avLst/>
          </a:prstGeom>
        </p:spPr>
      </p:pic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1812" y="1983445"/>
            <a:ext cx="4287541" cy="4778963"/>
          </a:xfrm>
        </p:spPr>
        <p:txBody>
          <a:bodyPr>
            <a:normAutofit/>
          </a:bodyPr>
          <a:lstStyle/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b="1" dirty="0" err="1">
                <a:latin typeface="Century Gothic" panose="020B0502020202020204" pitchFamily="34" charset="0"/>
              </a:rPr>
              <a:t>Vojtina</a:t>
            </a:r>
            <a:r>
              <a:rPr lang="hu-HU" b="1" dirty="0">
                <a:latin typeface="Century Gothic" panose="020B0502020202020204" pitchFamily="34" charset="0"/>
              </a:rPr>
              <a:t> Mátyás</a:t>
            </a:r>
            <a:r>
              <a:rPr lang="hu-HU" dirty="0">
                <a:latin typeface="Century Gothic" panose="020B0502020202020204" pitchFamily="34" charset="0"/>
              </a:rPr>
              <a:t>: a fővárosba keveredett szlovák származású versfaragó, írók kollégájának hiszi magát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latin typeface="Century Gothic" panose="020B0502020202020204" pitchFamily="34" charset="0"/>
              </a:rPr>
              <a:t>Nem épp virtuóz, műkedvelő fűzfapoéta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latin typeface="Century Gothic" panose="020B0502020202020204" pitchFamily="34" charset="0"/>
              </a:rPr>
              <a:t>Egy híres újságíró-humorista, Bernát Gáspár inas, így terjedtek el rigmusai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b="1" dirty="0">
                <a:latin typeface="Century Gothic" panose="020B0502020202020204" pitchFamily="34" charset="0"/>
              </a:rPr>
              <a:t>Kocsmákban adta elő a verseit</a:t>
            </a:r>
            <a:r>
              <a:rPr lang="hu-HU" dirty="0">
                <a:latin typeface="Century Gothic" panose="020B0502020202020204" pitchFamily="34" charset="0"/>
              </a:rPr>
              <a:t>, egyszer ilyenkor Aranynak is bemutatták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latin typeface="Century Gothic" panose="020B0502020202020204" pitchFamily="34" charset="0"/>
              </a:rPr>
              <a:t>A szabadságharcról elhíresült idézete: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hu-HU" sz="1600" b="1" i="1" dirty="0">
                <a:latin typeface="Century Gothic" panose="020B0502020202020204" pitchFamily="34" charset="0"/>
              </a:rPr>
              <a:t>„Egy kis halál? Nem tesz semmit. Őseinknek szintúgy volt.”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4A90AE-631D-421A-A4C8-BF856C7748AA}"/>
              </a:ext>
            </a:extLst>
          </p:cNvPr>
          <p:cNvSpPr/>
          <p:nvPr/>
        </p:nvSpPr>
        <p:spPr>
          <a:xfrm>
            <a:off x="531812" y="761091"/>
            <a:ext cx="4159457" cy="443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hu-HU" dirty="0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2" y="406401"/>
            <a:ext cx="3932237" cy="564243"/>
          </a:xfrm>
        </p:spPr>
        <p:txBody>
          <a:bodyPr>
            <a:normAutofit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De </a:t>
            </a:r>
            <a:r>
              <a:rPr lang="hu-HU" b="1">
                <a:latin typeface="Century Gothic" panose="020B0502020202020204" pitchFamily="34" charset="0"/>
              </a:rPr>
              <a:t>ki volt </a:t>
            </a:r>
            <a:r>
              <a:rPr lang="hu-HU" b="1" dirty="0" err="1">
                <a:latin typeface="Century Gothic" panose="020B0502020202020204" pitchFamily="34" charset="0"/>
              </a:rPr>
              <a:t>Vojtina</a:t>
            </a:r>
            <a:r>
              <a:rPr lang="hu-HU" b="1" dirty="0"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20" name="Téglalap 19">
            <a:extLst>
              <a:ext uri="{FF2B5EF4-FFF2-40B4-BE49-F238E27FC236}">
                <a16:creationId xmlns:a16="http://schemas.microsoft.com/office/drawing/2014/main" id="{D217D7C2-2595-47E1-99E8-F07B5565011F}"/>
              </a:ext>
            </a:extLst>
          </p:cNvPr>
          <p:cNvSpPr/>
          <p:nvPr/>
        </p:nvSpPr>
        <p:spPr>
          <a:xfrm>
            <a:off x="6745359" y="5247440"/>
            <a:ext cx="4897140" cy="715052"/>
          </a:xfrm>
          <a:prstGeom prst="rect">
            <a:avLst/>
          </a:prstGeom>
          <a:solidFill>
            <a:srgbClr val="FFFF0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dirty="0"/>
          </a:p>
        </p:txBody>
      </p:sp>
      <p:sp>
        <p:nvSpPr>
          <p:cNvPr id="21" name="Szövegdoboz 20">
            <a:extLst>
              <a:ext uri="{FF2B5EF4-FFF2-40B4-BE49-F238E27FC236}">
                <a16:creationId xmlns:a16="http://schemas.microsoft.com/office/drawing/2014/main" id="{EB1A74F4-FE0E-4E5F-B88B-939C3A6486E3}"/>
              </a:ext>
            </a:extLst>
          </p:cNvPr>
          <p:cNvSpPr txBox="1"/>
          <p:nvPr/>
        </p:nvSpPr>
        <p:spPr>
          <a:xfrm>
            <a:off x="6308035" y="5301682"/>
            <a:ext cx="5334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Vojtináról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nincs kép, de akár  így néz- </a:t>
            </a:r>
            <a:r>
              <a:rPr lang="hu-HU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hetett</a:t>
            </a:r>
            <a:r>
              <a:rPr lang="hu-HU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ki a vendéglő ahol találkoztak</a:t>
            </a:r>
          </a:p>
        </p:txBody>
      </p:sp>
    </p:spTree>
    <p:extLst>
      <p:ext uri="{BB962C8B-B14F-4D97-AF65-F5344CB8AC3E}">
        <p14:creationId xmlns:p14="http://schemas.microsoft.com/office/powerpoint/2010/main" val="18096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  <p:bldP spid="4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86182" y="2079037"/>
            <a:ext cx="10219635" cy="477896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Arany f</a:t>
            </a:r>
            <a:r>
              <a:rPr lang="hu-HU" altLang="hu-HU" dirty="0">
                <a:latin typeface="Century Gothic" panose="020B0502020202020204" pitchFamily="34" charset="0"/>
              </a:rPr>
              <a:t>inom </a:t>
            </a:r>
            <a:r>
              <a:rPr lang="hu-HU" altLang="hu-HU" b="1" dirty="0">
                <a:latin typeface="Century Gothic" panose="020B0502020202020204" pitchFamily="34" charset="0"/>
              </a:rPr>
              <a:t>gúnnyal tiltakozik a hasonló rossz költők ellen</a:t>
            </a:r>
            <a:r>
              <a:rPr lang="hu-HU" altLang="hu-HU" dirty="0">
                <a:latin typeface="Century Gothic" panose="020B0502020202020204" pitchFamily="34" charset="0"/>
              </a:rPr>
              <a:t>, akik elárasztják a sajtót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>
                <a:latin typeface="Century Gothic" panose="020B0502020202020204" pitchFamily="34" charset="0"/>
              </a:rPr>
              <a:t>Máskor is szívesen helyezkedett groteszk szerepekbe: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Century Gothic" panose="020B0502020202020204" pitchFamily="34" charset="0"/>
              </a:rPr>
              <a:t>pl. Bolond Istók címmel írja meg verses memoárjait.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>
                <a:latin typeface="Century Gothic" panose="020B0502020202020204" pitchFamily="34" charset="0"/>
              </a:rPr>
              <a:t>A vers taglalja </a:t>
            </a:r>
            <a:r>
              <a:rPr lang="hu-HU" altLang="hu-HU" b="1" dirty="0">
                <a:latin typeface="Century Gothic" panose="020B0502020202020204" pitchFamily="34" charset="0"/>
              </a:rPr>
              <a:t>Arany szerint, milyen a jó a költészet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 err="1">
                <a:latin typeface="Century Gothic" panose="020B0502020202020204" pitchFamily="34" charset="0"/>
              </a:rPr>
              <a:t>Vojtina</a:t>
            </a:r>
            <a:r>
              <a:rPr lang="hu-HU" altLang="hu-HU" dirty="0">
                <a:latin typeface="Century Gothic" panose="020B0502020202020204" pitchFamily="34" charset="0"/>
              </a:rPr>
              <a:t> ennek egy ellenpéldája,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>
                <a:latin typeface="Century Gothic" panose="020B0502020202020204" pitchFamily="34" charset="0"/>
              </a:rPr>
              <a:t>Akit egyébként más műveiben is említ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altLang="hu-HU" sz="1600" dirty="0">
                <a:latin typeface="Century Gothic" panose="020B0502020202020204" pitchFamily="34" charset="0"/>
              </a:rPr>
              <a:t>Pl. </a:t>
            </a:r>
            <a:r>
              <a:rPr lang="hu-HU" altLang="hu-HU" sz="1600" dirty="0" err="1">
                <a:latin typeface="Century Gothic" panose="020B0502020202020204" pitchFamily="34" charset="0"/>
              </a:rPr>
              <a:t>Vojtina</a:t>
            </a:r>
            <a:r>
              <a:rPr lang="hu-HU" altLang="hu-HU" sz="1600" dirty="0">
                <a:latin typeface="Century Gothic" panose="020B0502020202020204" pitchFamily="34" charset="0"/>
              </a:rPr>
              <a:t> levele </a:t>
            </a:r>
            <a:r>
              <a:rPr lang="hu-HU" altLang="hu-HU" sz="1600" dirty="0" err="1">
                <a:latin typeface="Century Gothic" panose="020B0502020202020204" pitchFamily="34" charset="0"/>
              </a:rPr>
              <a:t>öccséhez</a:t>
            </a:r>
            <a:r>
              <a:rPr lang="hu-HU" altLang="hu-HU" sz="1600" dirty="0">
                <a:latin typeface="Century Gothic" panose="020B0502020202020204" pitchFamily="34" charset="0"/>
              </a:rPr>
              <a:t>, ebben a versben is az ő szerepébe helyezkedik, s gúnyos tanácsokat osztogat fivérének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>
                <a:latin typeface="Century Gothic" panose="020B0502020202020204" pitchFamily="34" charset="0"/>
              </a:rPr>
              <a:t>Bizonyos értelmezések szerint, Arany a tanárköltő, ezt a </a:t>
            </a:r>
            <a:r>
              <a:rPr lang="hu-HU" altLang="hu-HU" b="1" dirty="0">
                <a:latin typeface="Century Gothic" panose="020B0502020202020204" pitchFamily="34" charset="0"/>
              </a:rPr>
              <a:t>verset szánja </a:t>
            </a:r>
            <a:r>
              <a:rPr lang="hu-HU" altLang="hu-HU" b="1" dirty="0" err="1">
                <a:latin typeface="Century Gothic" panose="020B0502020202020204" pitchFamily="34" charset="0"/>
              </a:rPr>
              <a:t>Vojtina</a:t>
            </a:r>
            <a:r>
              <a:rPr lang="hu-HU" altLang="hu-HU" b="1" dirty="0">
                <a:latin typeface="Century Gothic" panose="020B0502020202020204" pitchFamily="34" charset="0"/>
              </a:rPr>
              <a:t>, a fűzfapoéta, és a hozzá hasonlók okítására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altLang="hu-HU" dirty="0">
                <a:latin typeface="Century Gothic" panose="020B0502020202020204" pitchFamily="34" charset="0"/>
              </a:rPr>
              <a:t>Arany szerint attól, hogy valaki műkedvelő mint </a:t>
            </a:r>
            <a:r>
              <a:rPr lang="hu-HU" altLang="hu-HU" dirty="0" err="1">
                <a:latin typeface="Century Gothic" panose="020B0502020202020204" pitchFamily="34" charset="0"/>
              </a:rPr>
              <a:t>Vojtina</a:t>
            </a:r>
            <a:r>
              <a:rPr lang="hu-HU" altLang="hu-HU" dirty="0">
                <a:latin typeface="Century Gothic" panose="020B0502020202020204" pitchFamily="34" charset="0"/>
              </a:rPr>
              <a:t>, még nem lesz költő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4A90AE-631D-421A-A4C8-BF856C7748AA}"/>
              </a:ext>
            </a:extLst>
          </p:cNvPr>
          <p:cNvSpPr/>
          <p:nvPr/>
        </p:nvSpPr>
        <p:spPr>
          <a:xfrm>
            <a:off x="531812" y="761091"/>
            <a:ext cx="6319561" cy="443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1" y="406401"/>
            <a:ext cx="6301873" cy="564243"/>
          </a:xfrm>
        </p:spPr>
        <p:txBody>
          <a:bodyPr>
            <a:normAutofit fontScale="90000"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Miért róla címezte versét Arany?</a:t>
            </a:r>
          </a:p>
        </p:txBody>
      </p:sp>
    </p:spTree>
    <p:extLst>
      <p:ext uri="{BB962C8B-B14F-4D97-AF65-F5344CB8AC3E}">
        <p14:creationId xmlns:p14="http://schemas.microsoft.com/office/powerpoint/2010/main" val="2023072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 helye 5">
            <a:extLst>
              <a:ext uri="{FF2B5EF4-FFF2-40B4-BE49-F238E27FC236}">
                <a16:creationId xmlns:a16="http://schemas.microsoft.com/office/drawing/2014/main" id="{87507107-BE65-4025-91EB-852A632E37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10246" y="2079037"/>
            <a:ext cx="10171507" cy="477896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Követendő újfajta középút: </a:t>
            </a:r>
            <a:r>
              <a:rPr lang="hu-HU" b="1" dirty="0">
                <a:latin typeface="Century Gothic" panose="020B0502020202020204" pitchFamily="34" charset="0"/>
              </a:rPr>
              <a:t>az eszményítő realizmus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latin typeface="Century Gothic" panose="020B0502020202020204" pitchFamily="34" charset="0"/>
              </a:rPr>
              <a:t>Példája a főváros képe: messziről vagy alkonyatban szép, közel hajolva koszos és bűzös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latin typeface="Century Gothic" panose="020B0502020202020204" pitchFamily="34" charset="0"/>
              </a:rPr>
              <a:t>Az író tegyen úgy, mintha a Duna tükréből tekintene át Budára: </a:t>
            </a:r>
            <a:r>
              <a:rPr lang="hu-HU" b="1" dirty="0">
                <a:latin typeface="Century Gothic" panose="020B0502020202020204" pitchFamily="34" charset="0"/>
              </a:rPr>
              <a:t>a valós látványról ír, de megszépítő tükörben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i="1" dirty="0">
                <a:latin typeface="Century Gothic" panose="020B0502020202020204" pitchFamily="34" charset="0"/>
              </a:rPr>
              <a:t>„nem a való hát, annak égi mása, amitől függ az ének varázsa”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latin typeface="Century Gothic" panose="020B0502020202020204" pitchFamily="34" charset="0"/>
              </a:rPr>
              <a:t>A hazugságot a költészethez szükségesnek tartja: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hu-HU" i="1" dirty="0">
                <a:latin typeface="Century Gothic" panose="020B0502020202020204" pitchFamily="34" charset="0"/>
              </a:rPr>
              <a:t>„ költő, hazudj, de rajt ne fogjanak!”</a:t>
            </a:r>
          </a:p>
          <a:p>
            <a:pPr marL="285750" indent="-28575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>
                <a:latin typeface="Century Gothic" panose="020B0502020202020204" pitchFamily="34" charset="0"/>
              </a:rPr>
              <a:t>Igaz alapok nélkül sem lehetséges, de némi hazugság nélkül sem lehetséges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Arany nézőpontja szerint az esztétika a művészetben a valóság szükségessége fölött áll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>
                <a:latin typeface="Century Gothic" panose="020B0502020202020204" pitchFamily="34" charset="0"/>
              </a:rPr>
              <a:t>Ez az ami nézőpontja szerint </a:t>
            </a:r>
            <a:r>
              <a:rPr lang="hu-HU" b="1" dirty="0">
                <a:latin typeface="Century Gothic" panose="020B0502020202020204" pitchFamily="34" charset="0"/>
              </a:rPr>
              <a:t>megkülönböztet</a:t>
            </a:r>
            <a:r>
              <a:rPr lang="hu-HU" dirty="0">
                <a:latin typeface="Century Gothic" panose="020B0502020202020204" pitchFamily="34" charset="0"/>
              </a:rPr>
              <a:t> egy költőt bármely más embertől</a:t>
            </a:r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84A90AE-631D-421A-A4C8-BF856C7748AA}"/>
              </a:ext>
            </a:extLst>
          </p:cNvPr>
          <p:cNvSpPr/>
          <p:nvPr/>
        </p:nvSpPr>
        <p:spPr>
          <a:xfrm>
            <a:off x="531812" y="761091"/>
            <a:ext cx="4159458" cy="443593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Cím 3">
            <a:extLst>
              <a:ext uri="{FF2B5EF4-FFF2-40B4-BE49-F238E27FC236}">
                <a16:creationId xmlns:a16="http://schemas.microsoft.com/office/drawing/2014/main" id="{9F956848-E5C2-4FF8-9997-25306E8FA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02" y="406401"/>
            <a:ext cx="4849812" cy="564243"/>
          </a:xfrm>
        </p:spPr>
        <p:txBody>
          <a:bodyPr>
            <a:normAutofit/>
          </a:bodyPr>
          <a:lstStyle/>
          <a:p>
            <a:r>
              <a:rPr lang="hu-HU" b="1" dirty="0">
                <a:latin typeface="Century Gothic" panose="020B0502020202020204" pitchFamily="34" charset="0"/>
              </a:rPr>
              <a:t>Arany üzenete</a:t>
            </a:r>
          </a:p>
        </p:txBody>
      </p:sp>
    </p:spTree>
    <p:extLst>
      <p:ext uri="{BB962C8B-B14F-4D97-AF65-F5344CB8AC3E}">
        <p14:creationId xmlns:p14="http://schemas.microsoft.com/office/powerpoint/2010/main" val="384629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4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377</Words>
  <Application>Microsoft Office PowerPoint</Application>
  <PresentationFormat>Szélesvásznú</PresentationFormat>
  <Paragraphs>47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12" baseType="lpstr">
      <vt:lpstr>Adobe Ming Std L</vt:lpstr>
      <vt:lpstr>Arial</vt:lpstr>
      <vt:lpstr>Calibri</vt:lpstr>
      <vt:lpstr>Calibri Light</vt:lpstr>
      <vt:lpstr>Century Gothic</vt:lpstr>
      <vt:lpstr>Courier New</vt:lpstr>
      <vt:lpstr>Office-téma</vt:lpstr>
      <vt:lpstr>PowerPoint-bemutató</vt:lpstr>
      <vt:lpstr>Hol s mikor íródott? </vt:lpstr>
      <vt:lpstr>De ki volt Vojtina?</vt:lpstr>
      <vt:lpstr>Miért róla címezte versét Arany?</vt:lpstr>
      <vt:lpstr>Arany üzenete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Tündi</dc:creator>
  <cp:lastModifiedBy>Tündi</cp:lastModifiedBy>
  <cp:revision>38</cp:revision>
  <dcterms:created xsi:type="dcterms:W3CDTF">2018-03-11T10:31:58Z</dcterms:created>
  <dcterms:modified xsi:type="dcterms:W3CDTF">2018-03-11T19:45:00Z</dcterms:modified>
</cp:coreProperties>
</file>